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 id="274" r:id="rId19"/>
    <p:sldId id="275" r:id="rId20"/>
    <p:sldId id="271"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g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07-Sep-18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07-Sep-18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90919" y="154547"/>
            <a:ext cx="9581881" cy="1119780"/>
          </a:xfrm>
        </p:spPr>
        <p:txBody>
          <a:bodyPr>
            <a:noAutofit/>
          </a:bodyPr>
          <a:lstStyle/>
          <a:p>
            <a:r>
              <a:rPr lang="en-US" sz="8000" b="1"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Weather Forecast</a:t>
            </a:r>
            <a:endParaRPr lang="en-US" sz="8000" b="1"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3" name="Subtitle 2"/>
          <p:cNvSpPr>
            <a:spLocks noGrp="1"/>
          </p:cNvSpPr>
          <p:nvPr>
            <p:ph type="subTitle" idx="1"/>
          </p:nvPr>
        </p:nvSpPr>
        <p:spPr>
          <a:xfrm>
            <a:off x="1855118" y="4457710"/>
            <a:ext cx="3463856" cy="1649179"/>
          </a:xfrm>
        </p:spPr>
        <p:txBody>
          <a:bodyPr>
            <a:noAutofit/>
          </a:bodyPr>
          <a:lstStyle/>
          <a:p>
            <a:r>
              <a:rPr lang="en-US" sz="2400" b="1" dirty="0" smtClean="0">
                <a:solidFill>
                  <a:schemeClr val="tx1"/>
                </a:solidFill>
              </a:rPr>
              <a:t>Submitted By:</a:t>
            </a:r>
          </a:p>
          <a:p>
            <a:r>
              <a:rPr lang="en-US" sz="2400" b="1" dirty="0" smtClean="0">
                <a:solidFill>
                  <a:schemeClr val="tx1"/>
                </a:solidFill>
              </a:rPr>
              <a:t>Shubham Solanki</a:t>
            </a:r>
          </a:p>
          <a:p>
            <a:r>
              <a:rPr lang="en-US" sz="2400" b="1" dirty="0" smtClean="0">
                <a:solidFill>
                  <a:schemeClr val="tx1"/>
                </a:solidFill>
              </a:rPr>
              <a:t>A2345916008</a:t>
            </a:r>
          </a:p>
          <a:p>
            <a:r>
              <a:rPr lang="en-US" sz="2400" b="1" dirty="0" smtClean="0">
                <a:solidFill>
                  <a:schemeClr val="tx1"/>
                </a:solidFill>
              </a:rPr>
              <a:t>B.TECH 5-CSE EVNG.</a:t>
            </a:r>
          </a:p>
          <a:p>
            <a:endParaRPr lang="en-US" sz="2400" b="1" dirty="0">
              <a:solidFill>
                <a:schemeClr val="tx1"/>
              </a:solidFill>
            </a:endParaRPr>
          </a:p>
        </p:txBody>
      </p:sp>
      <p:sp>
        <p:nvSpPr>
          <p:cNvPr id="4" name="TextBox 3"/>
          <p:cNvSpPr txBox="1"/>
          <p:nvPr/>
        </p:nvSpPr>
        <p:spPr>
          <a:xfrm>
            <a:off x="8006366" y="4457710"/>
            <a:ext cx="4185634" cy="830997"/>
          </a:xfrm>
          <a:prstGeom prst="rect">
            <a:avLst/>
          </a:prstGeom>
          <a:noFill/>
        </p:spPr>
        <p:txBody>
          <a:bodyPr wrap="square" rtlCol="0">
            <a:spAutoFit/>
          </a:bodyPr>
          <a:lstStyle/>
          <a:p>
            <a:r>
              <a:rPr lang="en-US" sz="2400" b="1" dirty="0" smtClean="0"/>
              <a:t>Submitted To:</a:t>
            </a:r>
          </a:p>
          <a:p>
            <a:r>
              <a:rPr lang="en-US" sz="2400" b="1" dirty="0" err="1" smtClean="0"/>
              <a:t>Mr.Raj</a:t>
            </a:r>
            <a:r>
              <a:rPr lang="en-US" sz="2400" b="1" dirty="0" smtClean="0"/>
              <a:t> Kumar </a:t>
            </a:r>
            <a:r>
              <a:rPr lang="en-US" sz="2400" b="1" dirty="0" err="1" smtClean="0"/>
              <a:t>Sagar</a:t>
            </a:r>
            <a:endParaRPr lang="en-US" sz="2400" b="1" dirty="0"/>
          </a:p>
        </p:txBody>
      </p:sp>
    </p:spTree>
    <p:extLst>
      <p:ext uri="{BB962C8B-B14F-4D97-AF65-F5344CB8AC3E}">
        <p14:creationId xmlns:p14="http://schemas.microsoft.com/office/powerpoint/2010/main" val="19276520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Screenshot (13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9324" y="914401"/>
            <a:ext cx="9444850" cy="53060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33427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039638" y="95346"/>
            <a:ext cx="3571812" cy="1323439"/>
          </a:xfrm>
          <a:prstGeom prst="rect">
            <a:avLst/>
          </a:prstGeom>
          <a:noFill/>
        </p:spPr>
        <p:txBody>
          <a:bodyPr wrap="none" lIns="91440" tIns="45720" rIns="91440" bIns="45720">
            <a:spAutoFit/>
          </a:bodyPr>
          <a:lstStyle/>
          <a:p>
            <a:pPr algn="ctr"/>
            <a:r>
              <a:rPr lang="en-US" sz="80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Output</a:t>
            </a:r>
            <a:endParaRPr lang="en-US" sz="8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4098" name="Picture 2" descr="Screenshot (12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1645" y="1751527"/>
            <a:ext cx="8092311" cy="45462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68427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Screenshot (12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0165" y="854768"/>
            <a:ext cx="9849012" cy="5533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39974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fade">
                                      <p:cBhvr>
                                        <p:cTn id="7"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62390" y="262771"/>
            <a:ext cx="6086924" cy="923330"/>
          </a:xfrm>
          <a:prstGeom prst="rect">
            <a:avLst/>
          </a:prstGeom>
          <a:noFill/>
        </p:spPr>
        <p:txBody>
          <a:bodyPr wrap="none" lIns="91440" tIns="45720" rIns="91440" bIns="45720">
            <a:spAutoFit/>
          </a:bodyPr>
          <a:lstStyle/>
          <a:p>
            <a:pPr algn="ctr"/>
            <a:r>
              <a:rPr lang="en-US" sz="54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Back-End Coding</a:t>
            </a: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6146" name="Picture 2" descr="Screenshot (13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6396" y="1434317"/>
            <a:ext cx="8771564" cy="4927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46790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fade">
                                      <p:cBhvr>
                                        <p:cTn id="7"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Screenshot (13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46187" y="1228254"/>
            <a:ext cx="8496472" cy="4773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7769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fade">
                                      <p:cBhvr>
                                        <p:cTn id="7" dur="500"/>
                                        <p:tgtEl>
                                          <p:spTgt spid="7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Screenshot (13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883" y="785611"/>
            <a:ext cx="9353152" cy="5254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65368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500"/>
                                        <p:tgtEl>
                                          <p:spTgt spid="8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Screenshot (13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3459" y="927279"/>
            <a:ext cx="9421926" cy="5293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57768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218"/>
                                        </p:tgtEl>
                                        <p:attrNameLst>
                                          <p:attrName>style.visibility</p:attrName>
                                        </p:attrNameLst>
                                      </p:cBhvr>
                                      <p:to>
                                        <p:strVal val="visible"/>
                                      </p:to>
                                    </p:set>
                                    <p:animEffect transition="in" filter="fade">
                                      <p:cBhvr>
                                        <p:cTn id="7" dur="50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13752" y="121104"/>
            <a:ext cx="2470548" cy="923330"/>
          </a:xfrm>
          <a:prstGeom prst="rect">
            <a:avLst/>
          </a:prstGeom>
          <a:noFill/>
        </p:spPr>
        <p:txBody>
          <a:bodyPr wrap="none" lIns="91440" tIns="45720" rIns="91440" bIns="45720">
            <a:spAutoFit/>
          </a:bodyPr>
          <a:lstStyle/>
          <a:p>
            <a:pPr algn="ctr"/>
            <a:r>
              <a:rPr lang="en-US" sz="54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Output</a:t>
            </a: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10242" name="Picture 2" descr="Screenshot (13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2498" y="1044434"/>
            <a:ext cx="10032406" cy="5636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88507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242"/>
                                        </p:tgtEl>
                                        <p:attrNameLst>
                                          <p:attrName>style.visibility</p:attrName>
                                        </p:attrNameLst>
                                      </p:cBhvr>
                                      <p:to>
                                        <p:strVal val="visible"/>
                                      </p:to>
                                    </p:set>
                                    <p:animEffect transition="in" filter="barn(inVertical)">
                                      <p:cBhvr>
                                        <p:cTn id="7" dur="500"/>
                                        <p:tgtEl>
                                          <p:spTgt spid="102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Screenshot (13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7987" y="643944"/>
            <a:ext cx="11061018" cy="6214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59921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anim calcmode="lin" valueType="num">
                                      <p:cBhvr additive="base">
                                        <p:cTn id="7" dur="500" fill="hold"/>
                                        <p:tgtEl>
                                          <p:spTgt spid="11266"/>
                                        </p:tgtEl>
                                        <p:attrNameLst>
                                          <p:attrName>ppt_x</p:attrName>
                                        </p:attrNameLst>
                                      </p:cBhvr>
                                      <p:tavLst>
                                        <p:tav tm="0">
                                          <p:val>
                                            <p:strVal val="#ppt_x"/>
                                          </p:val>
                                        </p:tav>
                                        <p:tav tm="100000">
                                          <p:val>
                                            <p:strVal val="#ppt_x"/>
                                          </p:val>
                                        </p:tav>
                                      </p:tavLst>
                                    </p:anim>
                                    <p:anim calcmode="lin" valueType="num">
                                      <p:cBhvr additive="base">
                                        <p:cTn id="8" dur="500" fill="hold"/>
                                        <p:tgtEl>
                                          <p:spTgt spid="1126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704830" y="119269"/>
            <a:ext cx="2645276" cy="692049"/>
          </a:xfrm>
          <a:prstGeom prst="rect">
            <a:avLst/>
          </a:prstGeom>
        </p:spPr>
        <p:txBody>
          <a:bodyPr wrap="none">
            <a:spAutoFit/>
          </a:bodyPr>
          <a:lstStyle/>
          <a:p>
            <a:pPr marL="400050" marR="0">
              <a:lnSpc>
                <a:spcPct val="115000"/>
              </a:lnSpc>
              <a:spcBef>
                <a:spcPts val="0"/>
              </a:spcBef>
              <a:spcAft>
                <a:spcPts val="1000"/>
              </a:spcAft>
            </a:pPr>
            <a:r>
              <a:rPr lang="en-US" sz="3600" b="1" i="1" dirty="0">
                <a:ln w="9525">
                  <a:solidFill>
                    <a:schemeClr val="bg1"/>
                  </a:solidFill>
                  <a:prstDash val="solid"/>
                </a:ln>
                <a:effectLst>
                  <a:outerShdw blurRad="12700" dist="38100" dir="2700000" algn="tl" rotWithShape="0">
                    <a:schemeClr val="bg1">
                      <a:lumMod val="50000"/>
                    </a:schemeClr>
                  </a:outerShdw>
                </a:effectLst>
                <a:latin typeface="Calibri" panose="020F0502020204030204" pitchFamily="34" charset="0"/>
                <a:ea typeface="Calibri" panose="020F0502020204030204" pitchFamily="34" charset="0"/>
                <a:cs typeface="Times New Roman" panose="02020603050405020304" pitchFamily="18" charset="0"/>
              </a:rPr>
              <a:t>Conclusion</a:t>
            </a:r>
            <a:endParaRPr lang="en-US" sz="1200" b="1" dirty="0">
              <a:ln w="9525">
                <a:solidFill>
                  <a:schemeClr val="bg1"/>
                </a:solidFill>
                <a:prstDash val="solid"/>
              </a:ln>
              <a:effectLst>
                <a:outerShdw blurRad="12700" dist="38100" dir="2700000" algn="tl" rotWithShape="0">
                  <a:schemeClr val="bg1">
                    <a:lumMod val="50000"/>
                  </a:schemeClr>
                </a:outerShdw>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p:cNvSpPr/>
          <p:nvPr/>
        </p:nvSpPr>
        <p:spPr>
          <a:xfrm>
            <a:off x="1397078" y="1420969"/>
            <a:ext cx="9704511" cy="4905958"/>
          </a:xfrm>
          <a:prstGeom prst="rect">
            <a:avLst/>
          </a:prstGeom>
        </p:spPr>
        <p:txBody>
          <a:bodyPr wrap="square">
            <a:spAutoFit/>
          </a:bodyPr>
          <a:lstStyle/>
          <a:p>
            <a:pPr marL="400050" marR="0">
              <a:lnSpc>
                <a:spcPct val="115000"/>
              </a:lnSpc>
              <a:spcBef>
                <a:spcPts val="0"/>
              </a:spcBef>
              <a:spcAft>
                <a:spcPts val="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After doing this composition I will assure that I’ve gained an honest data regarding the Web-</a:t>
            </a:r>
            <a:r>
              <a:rPr lang="en-US" sz="1600" b="1" i="1" dirty="0" err="1">
                <a:latin typeface="Calibri" panose="020F0502020204030204" pitchFamily="34" charset="0"/>
                <a:ea typeface="Calibri" panose="020F0502020204030204" pitchFamily="34" charset="0"/>
                <a:cs typeface="Times New Roman" panose="02020603050405020304" pitchFamily="18" charset="0"/>
              </a:rPr>
              <a:t>developement</a:t>
            </a:r>
            <a:r>
              <a:rPr lang="en-US" sz="1600" b="1" i="1" dirty="0">
                <a:latin typeface="Calibri" panose="020F0502020204030204" pitchFamily="34" charset="0"/>
                <a:ea typeface="Calibri" panose="020F0502020204030204" pitchFamily="34" charset="0"/>
                <a:cs typeface="Times New Roman" panose="02020603050405020304" pitchFamily="18" charset="0"/>
              </a:rPr>
              <a:t>.</a:t>
            </a:r>
            <a:endParaRPr lang="en-US" sz="800" b="1" dirty="0">
              <a:latin typeface="Calibri" panose="020F0502020204030204" pitchFamily="34" charset="0"/>
              <a:ea typeface="Calibri" panose="020F0502020204030204" pitchFamily="34" charset="0"/>
              <a:cs typeface="Times New Roman" panose="02020603050405020304" pitchFamily="18" charset="0"/>
            </a:endParaRPr>
          </a:p>
          <a:p>
            <a:pPr marL="400050" marR="0">
              <a:lnSpc>
                <a:spcPct val="115000"/>
              </a:lnSpc>
              <a:spcBef>
                <a:spcPts val="0"/>
              </a:spcBef>
              <a:spcAft>
                <a:spcPts val="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a:t>
            </a:r>
            <a:endParaRPr lang="en-US" sz="800" b="1" dirty="0">
              <a:latin typeface="Calibri" panose="020F0502020204030204" pitchFamily="34" charset="0"/>
              <a:ea typeface="Calibri" panose="020F0502020204030204" pitchFamily="34" charset="0"/>
              <a:cs typeface="Times New Roman" panose="02020603050405020304" pitchFamily="18" charset="0"/>
            </a:endParaRPr>
          </a:p>
          <a:p>
            <a:pPr marL="400050" marR="0">
              <a:lnSpc>
                <a:spcPct val="115000"/>
              </a:lnSpc>
              <a:spcBef>
                <a:spcPts val="0"/>
              </a:spcBef>
              <a:spcAft>
                <a:spcPts val="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This composition helps to enhance a person’s ability to try to </a:t>
            </a:r>
            <a:r>
              <a:rPr lang="en-US" sz="1600" b="1" i="1" dirty="0" err="1">
                <a:latin typeface="Calibri" panose="020F0502020204030204" pitchFamily="34" charset="0"/>
                <a:ea typeface="Calibri" panose="020F0502020204030204" pitchFamily="34" charset="0"/>
                <a:cs typeface="Times New Roman" panose="02020603050405020304" pitchFamily="18" charset="0"/>
              </a:rPr>
              <a:t>to</a:t>
            </a:r>
            <a:r>
              <a:rPr lang="en-US" sz="1600" b="1" i="1" dirty="0">
                <a:latin typeface="Calibri" panose="020F0502020204030204" pitchFamily="34" charset="0"/>
                <a:ea typeface="Calibri" panose="020F0502020204030204" pitchFamily="34" charset="0"/>
                <a:cs typeface="Times New Roman" panose="02020603050405020304" pitchFamily="18" charset="0"/>
              </a:rPr>
              <a:t> one thing that's out of the box and really distinctive.</a:t>
            </a:r>
            <a:endParaRPr lang="en-US" sz="800" b="1" dirty="0">
              <a:latin typeface="Calibri" panose="020F0502020204030204" pitchFamily="34" charset="0"/>
              <a:ea typeface="Calibri" panose="020F0502020204030204" pitchFamily="34" charset="0"/>
              <a:cs typeface="Times New Roman" panose="02020603050405020304" pitchFamily="18" charset="0"/>
            </a:endParaRPr>
          </a:p>
          <a:p>
            <a:pPr marL="400050" marR="0">
              <a:lnSpc>
                <a:spcPct val="115000"/>
              </a:lnSpc>
              <a:spcBef>
                <a:spcPts val="0"/>
              </a:spcBef>
              <a:spcAft>
                <a:spcPts val="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a:t>
            </a:r>
            <a:endParaRPr lang="en-US" sz="800" b="1" dirty="0">
              <a:latin typeface="Calibri" panose="020F0502020204030204" pitchFamily="34" charset="0"/>
              <a:ea typeface="Calibri" panose="020F0502020204030204" pitchFamily="34" charset="0"/>
              <a:cs typeface="Times New Roman" panose="02020603050405020304" pitchFamily="18" charset="0"/>
            </a:endParaRPr>
          </a:p>
          <a:p>
            <a:pPr marL="400050" marR="0">
              <a:lnSpc>
                <a:spcPct val="115000"/>
              </a:lnSpc>
              <a:spcBef>
                <a:spcPts val="0"/>
              </a:spcBef>
              <a:spcAft>
                <a:spcPts val="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By doing this composition, Students gains ability to try to </a:t>
            </a:r>
            <a:r>
              <a:rPr lang="en-US" sz="1600" b="1" i="1" dirty="0" err="1">
                <a:latin typeface="Calibri" panose="020F0502020204030204" pitchFamily="34" charset="0"/>
                <a:ea typeface="Calibri" panose="020F0502020204030204" pitchFamily="34" charset="0"/>
                <a:cs typeface="Times New Roman" panose="02020603050405020304" pitchFamily="18" charset="0"/>
              </a:rPr>
              <a:t>to</a:t>
            </a:r>
            <a:r>
              <a:rPr lang="en-US" sz="1600" b="1" i="1" dirty="0">
                <a:latin typeface="Calibri" panose="020F0502020204030204" pitchFamily="34" charset="0"/>
                <a:ea typeface="Calibri" panose="020F0502020204030204" pitchFamily="34" charset="0"/>
                <a:cs typeface="Times New Roman" panose="02020603050405020304" pitchFamily="18" charset="0"/>
              </a:rPr>
              <a:t> one thing in future concerning the subject he/she has taken within the composition.</a:t>
            </a:r>
            <a:endParaRPr lang="en-US" sz="800" b="1" dirty="0">
              <a:latin typeface="Calibri" panose="020F0502020204030204" pitchFamily="34" charset="0"/>
              <a:ea typeface="Calibri" panose="020F0502020204030204" pitchFamily="34" charset="0"/>
              <a:cs typeface="Times New Roman" panose="02020603050405020304" pitchFamily="18" charset="0"/>
            </a:endParaRPr>
          </a:p>
          <a:p>
            <a:pPr marL="400050" marR="0">
              <a:lnSpc>
                <a:spcPct val="115000"/>
              </a:lnSpc>
              <a:spcBef>
                <a:spcPts val="0"/>
              </a:spcBef>
              <a:spcAft>
                <a:spcPts val="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In this composition I learnt regarding the styles of CSS, their design and lots of additional.</a:t>
            </a:r>
            <a:endParaRPr lang="en-US" sz="800" b="1" dirty="0">
              <a:latin typeface="Calibri" panose="020F0502020204030204" pitchFamily="34" charset="0"/>
              <a:ea typeface="Calibri" panose="020F0502020204030204" pitchFamily="34" charset="0"/>
              <a:cs typeface="Times New Roman" panose="02020603050405020304" pitchFamily="18" charset="0"/>
            </a:endParaRPr>
          </a:p>
          <a:p>
            <a:pPr marL="400050" marR="0">
              <a:lnSpc>
                <a:spcPct val="115000"/>
              </a:lnSpc>
              <a:spcBef>
                <a:spcPts val="0"/>
              </a:spcBef>
              <a:spcAft>
                <a:spcPts val="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a:t>
            </a:r>
            <a:endParaRPr lang="en-US" sz="800" b="1" dirty="0">
              <a:latin typeface="Calibri" panose="020F0502020204030204" pitchFamily="34" charset="0"/>
              <a:ea typeface="Calibri" panose="020F0502020204030204" pitchFamily="34" charset="0"/>
              <a:cs typeface="Times New Roman" panose="02020603050405020304" pitchFamily="18" charset="0"/>
            </a:endParaRPr>
          </a:p>
          <a:p>
            <a:pPr marL="400050" marR="0">
              <a:lnSpc>
                <a:spcPct val="115000"/>
              </a:lnSpc>
              <a:spcBef>
                <a:spcPts val="0"/>
              </a:spcBef>
              <a:spcAft>
                <a:spcPts val="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I’ve learnt about the back end language used here in the project that is Java Script.</a:t>
            </a:r>
            <a:endParaRPr lang="en-US" sz="800" b="1" dirty="0">
              <a:latin typeface="Calibri" panose="020F0502020204030204" pitchFamily="34" charset="0"/>
              <a:ea typeface="Calibri" panose="020F0502020204030204" pitchFamily="34" charset="0"/>
              <a:cs typeface="Times New Roman" panose="02020603050405020304" pitchFamily="18" charset="0"/>
            </a:endParaRPr>
          </a:p>
          <a:p>
            <a:pPr marL="400050" marR="0">
              <a:lnSpc>
                <a:spcPct val="115000"/>
              </a:lnSpc>
              <a:spcBef>
                <a:spcPts val="0"/>
              </a:spcBef>
              <a:spcAft>
                <a:spcPts val="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a:t>
            </a:r>
            <a:endParaRPr lang="en-US" sz="800" b="1" dirty="0">
              <a:latin typeface="Calibri" panose="020F0502020204030204" pitchFamily="34" charset="0"/>
              <a:ea typeface="Calibri" panose="020F0502020204030204" pitchFamily="34" charset="0"/>
              <a:cs typeface="Times New Roman" panose="02020603050405020304" pitchFamily="18" charset="0"/>
            </a:endParaRPr>
          </a:p>
          <a:p>
            <a:pPr marL="400050" marR="0">
              <a:lnSpc>
                <a:spcPct val="115000"/>
              </a:lnSpc>
              <a:spcBef>
                <a:spcPts val="0"/>
              </a:spcBef>
              <a:spcAft>
                <a:spcPts val="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By doing this project I have learnt a good amount of knowledge about structural languages like HTML and CSS.</a:t>
            </a:r>
            <a:endParaRPr lang="en-US" sz="800" b="1" dirty="0">
              <a:latin typeface="Calibri" panose="020F0502020204030204" pitchFamily="34" charset="0"/>
              <a:ea typeface="Calibri" panose="020F0502020204030204" pitchFamily="34" charset="0"/>
              <a:cs typeface="Times New Roman" panose="02020603050405020304" pitchFamily="18" charset="0"/>
            </a:endParaRPr>
          </a:p>
          <a:p>
            <a:pPr marL="400050" marR="0">
              <a:lnSpc>
                <a:spcPct val="115000"/>
              </a:lnSpc>
              <a:spcBef>
                <a:spcPts val="0"/>
              </a:spcBef>
              <a:spcAft>
                <a:spcPts val="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a:t>
            </a:r>
            <a:endParaRPr lang="en-US" sz="800" b="1" dirty="0">
              <a:latin typeface="Calibri" panose="020F0502020204030204" pitchFamily="34" charset="0"/>
              <a:ea typeface="Calibri" panose="020F0502020204030204" pitchFamily="34" charset="0"/>
              <a:cs typeface="Times New Roman" panose="02020603050405020304" pitchFamily="18" charset="0"/>
            </a:endParaRPr>
          </a:p>
          <a:p>
            <a:pPr marL="400050" marR="0">
              <a:lnSpc>
                <a:spcPct val="115000"/>
              </a:lnSpc>
              <a:spcBef>
                <a:spcPts val="0"/>
              </a:spcBef>
              <a:spcAft>
                <a:spcPts val="1000"/>
              </a:spcAft>
            </a:pPr>
            <a:r>
              <a:rPr lang="en-US" sz="1600" b="1" i="1" dirty="0">
                <a:latin typeface="Calibri" panose="020F0502020204030204" pitchFamily="34" charset="0"/>
                <a:ea typeface="Calibri" panose="020F0502020204030204" pitchFamily="34" charset="0"/>
                <a:cs typeface="Times New Roman" panose="02020603050405020304" pitchFamily="18" charset="0"/>
              </a:rPr>
              <a:t>•	With due regards this composition will increase a person’s capability and performance for doing one thing productive and effective for the technical reasons.</a:t>
            </a:r>
            <a:endParaRPr lang="en-US" sz="800" b="1"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6520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91626" y="222782"/>
            <a:ext cx="6319359" cy="1287212"/>
          </a:xfrm>
          <a:prstGeom prst="rect">
            <a:avLst/>
          </a:prstGeom>
        </p:spPr>
        <p:txBody>
          <a:bodyPr wrap="none">
            <a:spAutoFit/>
          </a:bodyPr>
          <a:lstStyle/>
          <a:p>
            <a:pPr algn="ctr">
              <a:lnSpc>
                <a:spcPct val="115000"/>
              </a:lnSpc>
              <a:spcAft>
                <a:spcPts val="1000"/>
              </a:spcAft>
            </a:pPr>
            <a:r>
              <a:rPr lang="en-US" sz="7200" dirty="0">
                <a:latin typeface="Algerian" panose="04020705040A02060702" pitchFamily="82" charset="0"/>
                <a:ea typeface="Calibri" panose="020F0502020204030204" pitchFamily="34" charset="0"/>
                <a:cs typeface="Times New Roman" panose="02020603050405020304" pitchFamily="18" charset="0"/>
              </a:rPr>
              <a:t>INTRODUCTION</a:t>
            </a:r>
            <a:endParaRPr lang="en-US" sz="3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p:cNvSpPr txBox="1"/>
          <p:nvPr/>
        </p:nvSpPr>
        <p:spPr>
          <a:xfrm>
            <a:off x="2202288" y="1500281"/>
            <a:ext cx="9723550" cy="5078313"/>
          </a:xfrm>
          <a:prstGeom prst="rect">
            <a:avLst/>
          </a:prstGeom>
          <a:noFill/>
        </p:spPr>
        <p:txBody>
          <a:bodyPr wrap="square" rtlCol="0">
            <a:spAutoFit/>
          </a:bodyPr>
          <a:lstStyle/>
          <a:p>
            <a:r>
              <a:rPr lang="en-US" b="1" dirty="0"/>
              <a:t>Websites are made up of two end that are front end and back end .</a:t>
            </a:r>
          </a:p>
          <a:p>
            <a:endParaRPr lang="en-US" b="1" dirty="0" smtClean="0"/>
          </a:p>
          <a:p>
            <a:endParaRPr lang="en-US" b="1" dirty="0" smtClean="0"/>
          </a:p>
          <a:p>
            <a:r>
              <a:rPr lang="en-US" b="1" dirty="0" smtClean="0"/>
              <a:t>Front </a:t>
            </a:r>
            <a:r>
              <a:rPr lang="en-US" b="1" dirty="0"/>
              <a:t>end comprises the looks and user experience about how the things will be perceived by the user and it is visible by the user and this front end work by the developer gives a good impression to the user and it is pleasing for him because the looks are the priority in any kind of website .</a:t>
            </a:r>
          </a:p>
          <a:p>
            <a:r>
              <a:rPr lang="en-US" b="1" dirty="0"/>
              <a:t>The number of users tend to increase if a website has interactive front end work and its interface is beautiful and appealing.</a:t>
            </a:r>
          </a:p>
          <a:p>
            <a:endParaRPr lang="en-US" b="1" dirty="0" smtClean="0"/>
          </a:p>
          <a:p>
            <a:endParaRPr lang="en-US" b="1" dirty="0"/>
          </a:p>
          <a:p>
            <a:r>
              <a:rPr lang="en-US" b="1" dirty="0" smtClean="0"/>
              <a:t>Back </a:t>
            </a:r>
            <a:r>
              <a:rPr lang="en-US" b="1" dirty="0"/>
              <a:t>end comprises all the work behind the front end that is all the machinery work that comes into the play while developing a website. It is very mandatory for a developer for creating a back end work to make sure that website is working with Excellency and superiority.</a:t>
            </a:r>
          </a:p>
          <a:p>
            <a:r>
              <a:rPr lang="en-US" b="1" dirty="0"/>
              <a:t> </a:t>
            </a:r>
          </a:p>
          <a:p>
            <a:r>
              <a:rPr lang="en-US" b="1" dirty="0"/>
              <a:t>Front end tends to please the users but back end tends to satisfy the user.</a:t>
            </a:r>
          </a:p>
          <a:p>
            <a:endParaRPr lang="en-US" b="1" dirty="0"/>
          </a:p>
        </p:txBody>
      </p:sp>
    </p:spTree>
    <p:extLst>
      <p:ext uri="{BB962C8B-B14F-4D97-AF65-F5344CB8AC3E}">
        <p14:creationId xmlns:p14="http://schemas.microsoft.com/office/powerpoint/2010/main" val="3244746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Image result for thank you 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28680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25780" y="553792"/>
            <a:ext cx="7173532" cy="584775"/>
          </a:xfrm>
          <a:prstGeom prst="rect">
            <a:avLst/>
          </a:prstGeom>
          <a:noFill/>
        </p:spPr>
        <p:txBody>
          <a:bodyPr wrap="square" rtlCol="0">
            <a:spAutoFit/>
          </a:bodyPr>
          <a:lstStyle/>
          <a:p>
            <a:r>
              <a:rPr lang="en-US" sz="3200" b="1" dirty="0" smtClean="0">
                <a:ln w="9525">
                  <a:solidFill>
                    <a:schemeClr val="bg1"/>
                  </a:solidFill>
                  <a:prstDash val="solid"/>
                </a:ln>
                <a:effectLst>
                  <a:outerShdw blurRad="12700" dist="38100" dir="2700000" algn="tl" rotWithShape="0">
                    <a:schemeClr val="bg1">
                      <a:lumMod val="50000"/>
                    </a:schemeClr>
                  </a:outerShdw>
                </a:effectLst>
              </a:rPr>
              <a:t>BACK END – FRONT END</a:t>
            </a:r>
            <a:endParaRPr lang="en-US" sz="3200" b="1" dirty="0">
              <a:ln w="9525">
                <a:solidFill>
                  <a:schemeClr val="bg1"/>
                </a:solidFill>
                <a:prstDash val="solid"/>
              </a:ln>
              <a:effectLst>
                <a:outerShdw blurRad="12700" dist="38100" dir="2700000" algn="tl" rotWithShape="0">
                  <a:schemeClr val="bg1">
                    <a:lumMod val="50000"/>
                  </a:schemeClr>
                </a:outerShdw>
              </a:effectLst>
            </a:endParaRPr>
          </a:p>
        </p:txBody>
      </p:sp>
      <p:pic>
        <p:nvPicPr>
          <p:cNvPr id="3" name="Picture 2" descr="Image result for front end back end"/>
          <p:cNvPicPr/>
          <p:nvPr/>
        </p:nvPicPr>
        <p:blipFill>
          <a:blip r:embed="rId2">
            <a:extLst>
              <a:ext uri="{28A0092B-C50C-407E-A947-70E740481C1C}">
                <a14:useLocalDpi xmlns:a14="http://schemas.microsoft.com/office/drawing/2010/main" val="0"/>
              </a:ext>
            </a:extLst>
          </a:blip>
          <a:srcRect/>
          <a:stretch>
            <a:fillRect/>
          </a:stretch>
        </p:blipFill>
        <p:spPr bwMode="auto">
          <a:xfrm>
            <a:off x="2859110" y="1738648"/>
            <a:ext cx="6756109" cy="4547914"/>
          </a:xfrm>
          <a:prstGeom prst="rect">
            <a:avLst/>
          </a:prstGeom>
          <a:noFill/>
          <a:ln>
            <a:noFill/>
          </a:ln>
        </p:spPr>
      </p:pic>
    </p:spTree>
    <p:extLst>
      <p:ext uri="{BB962C8B-B14F-4D97-AF65-F5344CB8AC3E}">
        <p14:creationId xmlns:p14="http://schemas.microsoft.com/office/powerpoint/2010/main" val="2484760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85257" y="287176"/>
            <a:ext cx="6441187" cy="888000"/>
          </a:xfrm>
          <a:prstGeom prst="rect">
            <a:avLst/>
          </a:prstGeom>
        </p:spPr>
        <p:txBody>
          <a:bodyPr wrap="none">
            <a:spAutoFit/>
          </a:bodyPr>
          <a:lstStyle/>
          <a:p>
            <a:pPr algn="ctr">
              <a:lnSpc>
                <a:spcPct val="115000"/>
              </a:lnSpc>
              <a:spcAft>
                <a:spcPts val="1000"/>
              </a:spcAft>
            </a:pPr>
            <a:r>
              <a:rPr lang="en-US" sz="4800" b="1" i="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ea typeface="Calibri" panose="020F0502020204030204" pitchFamily="34" charset="0"/>
                <a:cs typeface="Times New Roman" panose="02020603050405020304" pitchFamily="18" charset="0"/>
              </a:rPr>
              <a:t>Files Used in the Project</a:t>
            </a:r>
            <a:endParaRPr lang="en-US" b="1" dirty="0">
              <a:ln w="9525">
                <a:solidFill>
                  <a:schemeClr val="bg1"/>
                </a:solidFill>
                <a:prstDash val="solid"/>
              </a:ln>
              <a:effectLst>
                <a:outerShdw blurRad="12700" dist="38100" dir="2700000" algn="tl" rotWithShape="0">
                  <a:schemeClr val="bg1">
                    <a:lumMod val="50000"/>
                  </a:schemeClr>
                </a:outerShdw>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descr="C:\Users\Shubham\Pictures\Screenshots\Screenshot (120).png"/>
          <p:cNvPicPr/>
          <p:nvPr/>
        </p:nvPicPr>
        <p:blipFill>
          <a:blip r:embed="rId2">
            <a:extLst>
              <a:ext uri="{28A0092B-C50C-407E-A947-70E740481C1C}">
                <a14:useLocalDpi xmlns:a14="http://schemas.microsoft.com/office/drawing/2010/main" val="0"/>
              </a:ext>
            </a:extLst>
          </a:blip>
          <a:srcRect/>
          <a:stretch>
            <a:fillRect/>
          </a:stretch>
        </p:blipFill>
        <p:spPr bwMode="auto">
          <a:xfrm>
            <a:off x="2520844" y="1488918"/>
            <a:ext cx="8065590" cy="4474000"/>
          </a:xfrm>
          <a:prstGeom prst="rect">
            <a:avLst/>
          </a:prstGeom>
          <a:noFill/>
          <a:ln>
            <a:noFill/>
          </a:ln>
        </p:spPr>
      </p:pic>
    </p:spTree>
    <p:extLst>
      <p:ext uri="{BB962C8B-B14F-4D97-AF65-F5344CB8AC3E}">
        <p14:creationId xmlns:p14="http://schemas.microsoft.com/office/powerpoint/2010/main" val="766718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Shubham\Pictures\Screenshots\Screenshot (121).png"/>
          <p:cNvPicPr/>
          <p:nvPr/>
        </p:nvPicPr>
        <p:blipFill>
          <a:blip r:embed="rId2">
            <a:extLst>
              <a:ext uri="{28A0092B-C50C-407E-A947-70E740481C1C}">
                <a14:useLocalDpi xmlns:a14="http://schemas.microsoft.com/office/drawing/2010/main" val="0"/>
              </a:ext>
            </a:extLst>
          </a:blip>
          <a:srcRect/>
          <a:stretch>
            <a:fillRect/>
          </a:stretch>
        </p:blipFill>
        <p:spPr bwMode="auto">
          <a:xfrm>
            <a:off x="1906073" y="515156"/>
            <a:ext cx="8397025" cy="5537914"/>
          </a:xfrm>
          <a:prstGeom prst="rect">
            <a:avLst/>
          </a:prstGeom>
          <a:noFill/>
          <a:ln>
            <a:noFill/>
          </a:ln>
        </p:spPr>
      </p:pic>
    </p:spTree>
    <p:extLst>
      <p:ext uri="{BB962C8B-B14F-4D97-AF65-F5344CB8AC3E}">
        <p14:creationId xmlns:p14="http://schemas.microsoft.com/office/powerpoint/2010/main" val="14355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Shubham\Pictures\Screenshots\Screenshot (122).png"/>
          <p:cNvPicPr/>
          <p:nvPr/>
        </p:nvPicPr>
        <p:blipFill>
          <a:blip r:embed="rId2">
            <a:extLst>
              <a:ext uri="{28A0092B-C50C-407E-A947-70E740481C1C}">
                <a14:useLocalDpi xmlns:a14="http://schemas.microsoft.com/office/drawing/2010/main" val="0"/>
              </a:ext>
            </a:extLst>
          </a:blip>
          <a:srcRect/>
          <a:stretch>
            <a:fillRect/>
          </a:stretch>
        </p:blipFill>
        <p:spPr bwMode="auto">
          <a:xfrm>
            <a:off x="2647681" y="1049976"/>
            <a:ext cx="7694054" cy="4372029"/>
          </a:xfrm>
          <a:prstGeom prst="rect">
            <a:avLst/>
          </a:prstGeom>
          <a:noFill/>
          <a:ln>
            <a:noFill/>
          </a:ln>
        </p:spPr>
      </p:pic>
    </p:spTree>
    <p:extLst>
      <p:ext uri="{BB962C8B-B14F-4D97-AF65-F5344CB8AC3E}">
        <p14:creationId xmlns:p14="http://schemas.microsoft.com/office/powerpoint/2010/main" val="417678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87078" y="0"/>
            <a:ext cx="5174815" cy="755079"/>
          </a:xfrm>
          <a:prstGeom prst="rect">
            <a:avLst/>
          </a:prstGeom>
        </p:spPr>
        <p:txBody>
          <a:bodyPr wrap="none">
            <a:spAutoFit/>
          </a:bodyPr>
          <a:lstStyle/>
          <a:p>
            <a:pPr marL="76200" marR="304800">
              <a:lnSpc>
                <a:spcPct val="115000"/>
              </a:lnSpc>
              <a:spcBef>
                <a:spcPts val="0"/>
              </a:spcBef>
              <a:spcAft>
                <a:spcPts val="0"/>
              </a:spcAft>
            </a:pPr>
            <a:r>
              <a:rPr lang="en-US" sz="4000" b="1" dirty="0">
                <a:ln w="9525">
                  <a:solidFill>
                    <a:schemeClr val="bg1"/>
                  </a:solidFill>
                  <a:prstDash val="solid"/>
                </a:ln>
                <a:effectLst>
                  <a:outerShdw blurRad="12700" dist="38100" dir="2700000" algn="tl" rotWithShape="0">
                    <a:schemeClr val="bg1">
                      <a:lumMod val="50000"/>
                    </a:schemeClr>
                  </a:outerShdw>
                </a:effectLst>
                <a:latin typeface="Georgia" panose="02040502050405020303" pitchFamily="18" charset="0"/>
                <a:ea typeface="Times New Roman" panose="02020603050405020304" pitchFamily="18" charset="0"/>
                <a:cs typeface="Times New Roman" panose="02020603050405020304" pitchFamily="18" charset="0"/>
              </a:rPr>
              <a:t>Front end Coding</a:t>
            </a:r>
            <a:endParaRPr lang="en-US" sz="2400" b="1" dirty="0">
              <a:ln w="9525">
                <a:solidFill>
                  <a:schemeClr val="bg1"/>
                </a:solidFill>
                <a:prstDash val="solid"/>
              </a:ln>
              <a:effectLst>
                <a:outerShdw blurRad="12700" dist="38100" dir="2700000" algn="tl" rotWithShape="0">
                  <a:schemeClr val="bg1">
                    <a:lumMod val="50000"/>
                  </a:schemeClr>
                </a:outerShdw>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26" name="Picture 2" descr="Screenshot (12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5542" y="1331287"/>
            <a:ext cx="8657106" cy="4863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20074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68099" y="146862"/>
            <a:ext cx="6241050" cy="1446550"/>
          </a:xfrm>
          <a:prstGeom prst="rect">
            <a:avLst/>
          </a:prstGeom>
          <a:noFill/>
        </p:spPr>
        <p:txBody>
          <a:bodyPr wrap="square" lIns="91440" tIns="45720" rIns="91440" bIns="45720">
            <a:spAutoFit/>
          </a:bodyPr>
          <a:lstStyle/>
          <a:p>
            <a:pPr algn="ctr"/>
            <a:r>
              <a:rPr lang="en-US" sz="8800" b="1" dirty="0" smtClean="0">
                <a:ln w="9525">
                  <a:solidFill>
                    <a:schemeClr val="bg1"/>
                  </a:solidFill>
                  <a:prstDash val="solid"/>
                </a:ln>
                <a:effectLst>
                  <a:outerShdw blurRad="12700" dist="38100" dir="2700000" algn="tl" rotWithShape="0">
                    <a:schemeClr val="bg1">
                      <a:lumMod val="50000"/>
                    </a:schemeClr>
                  </a:outerShdw>
                </a:effectLst>
              </a:rPr>
              <a:t>Design</a:t>
            </a:r>
            <a:endParaRPr lang="en-US" sz="8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3" name="Picture 2" descr="C:\Users\Shubham\Pictures\Screenshots\Screenshot (126).png"/>
          <p:cNvPicPr/>
          <p:nvPr/>
        </p:nvPicPr>
        <p:blipFill>
          <a:blip r:embed="rId2">
            <a:extLst>
              <a:ext uri="{28A0092B-C50C-407E-A947-70E740481C1C}">
                <a14:useLocalDpi xmlns:a14="http://schemas.microsoft.com/office/drawing/2010/main" val="0"/>
              </a:ext>
            </a:extLst>
          </a:blip>
          <a:srcRect/>
          <a:stretch>
            <a:fillRect/>
          </a:stretch>
        </p:blipFill>
        <p:spPr bwMode="auto">
          <a:xfrm>
            <a:off x="2568099" y="1500737"/>
            <a:ext cx="7861479" cy="4874305"/>
          </a:xfrm>
          <a:prstGeom prst="rect">
            <a:avLst/>
          </a:prstGeom>
          <a:noFill/>
          <a:ln>
            <a:noFill/>
          </a:ln>
        </p:spPr>
      </p:pic>
    </p:spTree>
    <p:extLst>
      <p:ext uri="{BB962C8B-B14F-4D97-AF65-F5344CB8AC3E}">
        <p14:creationId xmlns:p14="http://schemas.microsoft.com/office/powerpoint/2010/main" val="1109755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217246" y="235661"/>
            <a:ext cx="4308568" cy="1047979"/>
          </a:xfrm>
          <a:prstGeom prst="rect">
            <a:avLst/>
          </a:prstGeom>
        </p:spPr>
        <p:txBody>
          <a:bodyPr wrap="square">
            <a:spAutoFit/>
          </a:bodyPr>
          <a:lstStyle/>
          <a:p>
            <a:pPr marL="400050" marR="0">
              <a:lnSpc>
                <a:spcPct val="115000"/>
              </a:lnSpc>
              <a:spcBef>
                <a:spcPts val="0"/>
              </a:spcBef>
              <a:spcAft>
                <a:spcPts val="1000"/>
              </a:spcAft>
            </a:pPr>
            <a:r>
              <a:rPr lang="en-US" sz="5400" b="1" i="1" dirty="0">
                <a:ln w="9525">
                  <a:solidFill>
                    <a:schemeClr val="bg1"/>
                  </a:solidFill>
                  <a:prstDash val="solid"/>
                </a:ln>
                <a:effectLst>
                  <a:outerShdw blurRad="12700" dist="38100" dir="2700000" algn="tl" rotWithShape="0">
                    <a:schemeClr val="bg1">
                      <a:lumMod val="50000"/>
                    </a:schemeClr>
                  </a:outerShdw>
                </a:effectLst>
                <a:latin typeface="Georgia" panose="02040502050405020303" pitchFamily="18" charset="0"/>
                <a:ea typeface="Calibri" panose="020F0502020204030204" pitchFamily="34" charset="0"/>
                <a:cs typeface="Times New Roman" panose="02020603050405020304" pitchFamily="18" charset="0"/>
              </a:rPr>
              <a:t>Code</a:t>
            </a:r>
            <a:endParaRPr lang="en-US" sz="2400" b="1" dirty="0">
              <a:ln w="9525">
                <a:solidFill>
                  <a:schemeClr val="bg1"/>
                </a:solidFill>
                <a:prstDash val="solid"/>
              </a:ln>
              <a:effectLst>
                <a:outerShdw blurRad="12700" dist="38100" dir="2700000" algn="tl" rotWithShape="0">
                  <a:schemeClr val="bg1">
                    <a:lumMod val="50000"/>
                  </a:schemeClr>
                </a:outerShdw>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050" name="Picture 2" descr="Screenshot (12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0751" y="1627500"/>
            <a:ext cx="9058121" cy="5088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7895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37</TotalTime>
  <Words>186</Words>
  <Application>Microsoft Office PowerPoint</Application>
  <PresentationFormat>Widescreen</PresentationFormat>
  <Paragraphs>39</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Algerian</vt:lpstr>
      <vt:lpstr>Arial</vt:lpstr>
      <vt:lpstr>Calibri</vt:lpstr>
      <vt:lpstr>Century Gothic</vt:lpstr>
      <vt:lpstr>Georgia</vt:lpstr>
      <vt:lpstr>Times New Roman</vt:lpstr>
      <vt:lpstr>Wingdings 3</vt:lpstr>
      <vt:lpstr>Wisp</vt:lpstr>
      <vt:lpstr>Weather Forecast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Weather Forecast</dc:title>
  <dc:creator>Shubham Singh</dc:creator>
  <cp:lastModifiedBy>Shubham Singh</cp:lastModifiedBy>
  <cp:revision>20</cp:revision>
  <dcterms:created xsi:type="dcterms:W3CDTF">2018-09-07T00:58:55Z</dcterms:created>
  <dcterms:modified xsi:type="dcterms:W3CDTF">2018-09-07T05:05:37Z</dcterms:modified>
</cp:coreProperties>
</file>

<file path=docProps/thumbnail.jpeg>
</file>